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42" r:id="rId9"/>
    <p:sldId id="385" r:id="rId10"/>
    <p:sldId id="270" r:id="rId11"/>
    <p:sldId id="393" r:id="rId12"/>
    <p:sldId id="273" r:id="rId13"/>
    <p:sldId id="390" r:id="rId14"/>
    <p:sldId id="387" r:id="rId15"/>
    <p:sldId id="384" r:id="rId16"/>
    <p:sldId id="378" r:id="rId17"/>
    <p:sldId id="267" r:id="rId18"/>
    <p:sldId id="380" r:id="rId19"/>
    <p:sldId id="381" r:id="rId20"/>
    <p:sldId id="382" r:id="rId21"/>
    <p:sldId id="347" r:id="rId22"/>
    <p:sldId id="348" r:id="rId23"/>
    <p:sldId id="383" r:id="rId24"/>
    <p:sldId id="391" r:id="rId25"/>
    <p:sldId id="379" r:id="rId26"/>
    <p:sldId id="350" r:id="rId27"/>
    <p:sldId id="351" r:id="rId28"/>
    <p:sldId id="352" r:id="rId29"/>
    <p:sldId id="353" r:id="rId30"/>
    <p:sldId id="354" r:id="rId31"/>
    <p:sldId id="272" r:id="rId32"/>
    <p:sldId id="392" r:id="rId33"/>
    <p:sldId id="306" r:id="rId34"/>
    <p:sldId id="355" r:id="rId35"/>
    <p:sldId id="356" r:id="rId36"/>
    <p:sldId id="304" r:id="rId37"/>
    <p:sldId id="312" r:id="rId38"/>
    <p:sldId id="313" r:id="rId39"/>
    <p:sldId id="300" r:id="rId40"/>
    <p:sldId id="364" r:id="rId41"/>
    <p:sldId id="281" r:id="rId42"/>
    <p:sldId id="377" r:id="rId43"/>
    <p:sldId id="301" r:id="rId44"/>
    <p:sldId id="302" r:id="rId45"/>
    <p:sldId id="335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6"/>
    <p:restoredTop sz="94719"/>
  </p:normalViewPr>
  <p:slideViewPr>
    <p:cSldViewPr>
      <p:cViewPr varScale="1">
        <p:scale>
          <a:sx n="196" d="100"/>
          <a:sy n="196" d="100"/>
        </p:scale>
        <p:origin x="60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5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1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0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170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08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4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1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5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7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0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1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64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94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34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2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8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8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74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istill.pub/2017/momentum/" TargetMode="Externa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7/momentum/" TargetMode="External"/><Relationship Id="rId3" Type="http://schemas.openxmlformats.org/officeDocument/2006/relationships/hyperlink" Target="https://www.youtube.com/watch?v=f9oDe4Yq4E0" TargetMode="External"/><Relationship Id="rId7" Type="http://schemas.openxmlformats.org/officeDocument/2006/relationships/hyperlink" Target="https://habr.com/ru/companies/skillfactory/articles/552394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articles/318970/" TargetMode="External"/><Relationship Id="rId5" Type="http://schemas.openxmlformats.org/officeDocument/2006/relationships/hyperlink" Target="https://www.youtube.com/watch?v=rP_k8cpsNWY" TargetMode="External"/><Relationship Id="rId4" Type="http://schemas.openxmlformats.org/officeDocument/2006/relationships/hyperlink" Target="https://www.youtube.com/watch?v=JwpFvFpbOG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Продвинутые методы оптимизации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blipFill>
                <a:blip r:embed="rId5"/>
                <a:stretch>
                  <a:fillRect l="-1515" r="-75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6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115687" y="3350461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1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236639" y="3638550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blipFill>
                <a:blip r:embed="rId3"/>
                <a:stretch>
                  <a:fillRect l="-2182" t="-2381" r="-109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blipFill>
                <a:blip r:embed="rId4"/>
                <a:stretch>
                  <a:fillRect l="-1695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blipFill>
                <a:blip r:embed="rId5"/>
                <a:stretch>
                  <a:fillRect l="-17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blipFill>
                <a:blip r:embed="rId6"/>
                <a:stretch>
                  <a:fillRect l="-3797" r="-379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blipFill>
                <a:blip r:embed="rId7"/>
                <a:stretch>
                  <a:fillRect l="-881"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blipFill>
                <a:blip r:embed="rId8"/>
                <a:stretch>
                  <a:fillRect l="-1220" t="-151220" r="-1626" b="-2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32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632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32" dirty="0"/>
                  <a:t> 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blipFill>
                <a:blip r:embed="rId9"/>
                <a:stretch>
                  <a:fillRect l="-1263"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4664749" y="3969604"/>
            <a:ext cx="1980198" cy="510128"/>
          </a:xfrm>
          <a:custGeom>
            <a:avLst/>
            <a:gdLst>
              <a:gd name="connsiteX0" fmla="*/ 0 w 1980198"/>
              <a:gd name="connsiteY0" fmla="*/ 0 h 510128"/>
              <a:gd name="connsiteX1" fmla="*/ 640264 w 1980198"/>
              <a:gd name="connsiteY1" fmla="*/ 0 h 510128"/>
              <a:gd name="connsiteX2" fmla="*/ 1240924 w 1980198"/>
              <a:gd name="connsiteY2" fmla="*/ 0 h 510128"/>
              <a:gd name="connsiteX3" fmla="*/ 1980198 w 1980198"/>
              <a:gd name="connsiteY3" fmla="*/ 0 h 510128"/>
              <a:gd name="connsiteX4" fmla="*/ 1980198 w 1980198"/>
              <a:gd name="connsiteY4" fmla="*/ 510128 h 510128"/>
              <a:gd name="connsiteX5" fmla="*/ 1359736 w 1980198"/>
              <a:gd name="connsiteY5" fmla="*/ 510128 h 510128"/>
              <a:gd name="connsiteX6" fmla="*/ 660066 w 1980198"/>
              <a:gd name="connsiteY6" fmla="*/ 510128 h 510128"/>
              <a:gd name="connsiteX7" fmla="*/ 0 w 1980198"/>
              <a:gd name="connsiteY7" fmla="*/ 510128 h 510128"/>
              <a:gd name="connsiteX8" fmla="*/ 0 w 1980198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198" h="510128" extrusionOk="0">
                <a:moveTo>
                  <a:pt x="0" y="0"/>
                </a:moveTo>
                <a:cubicBezTo>
                  <a:pt x="315799" y="19413"/>
                  <a:pt x="390459" y="13881"/>
                  <a:pt x="640264" y="0"/>
                </a:cubicBezTo>
                <a:cubicBezTo>
                  <a:pt x="890069" y="-13881"/>
                  <a:pt x="1109499" y="-18130"/>
                  <a:pt x="1240924" y="0"/>
                </a:cubicBezTo>
                <a:cubicBezTo>
                  <a:pt x="1372349" y="18130"/>
                  <a:pt x="1800098" y="29394"/>
                  <a:pt x="1980198" y="0"/>
                </a:cubicBezTo>
                <a:cubicBezTo>
                  <a:pt x="1977567" y="122415"/>
                  <a:pt x="1955453" y="404784"/>
                  <a:pt x="1980198" y="510128"/>
                </a:cubicBezTo>
                <a:cubicBezTo>
                  <a:pt x="1784022" y="486295"/>
                  <a:pt x="1532265" y="535070"/>
                  <a:pt x="1359736" y="510128"/>
                </a:cubicBezTo>
                <a:cubicBezTo>
                  <a:pt x="1187207" y="485186"/>
                  <a:pt x="1001708" y="519272"/>
                  <a:pt x="660066" y="510128"/>
                </a:cubicBezTo>
                <a:cubicBezTo>
                  <a:pt x="318424" y="500985"/>
                  <a:pt x="279712" y="530768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7" name="object 7"/>
          <p:cNvSpPr/>
          <p:nvPr/>
        </p:nvSpPr>
        <p:spPr>
          <a:xfrm>
            <a:off x="548010" y="1555889"/>
            <a:ext cx="5243189" cy="2768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9082-F725-E849-894F-960A7F4A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E77E2-B774-9741-AC9E-0008EBC5E969}"/>
              </a:ext>
            </a:extLst>
          </p:cNvPr>
          <p:cNvSpPr txBox="1"/>
          <p:nvPr/>
        </p:nvSpPr>
        <p:spPr>
          <a:xfrm>
            <a:off x="1905000" y="1000056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Функция потерь</a:t>
            </a:r>
            <a:endParaRPr lang="en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/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Веса сети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T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T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blipFill>
                <a:blip r:embed="rId2"/>
                <a:stretch>
                  <a:fillRect l="-7843" b="-2469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8FECD9-EFFE-1F46-A85E-657CD4E33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1534822"/>
            <a:ext cx="4147650" cy="3457142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/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T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/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blipFill>
                <a:blip r:embed="rId5"/>
                <a:stretch>
                  <a:fillRect l="-2273" t="-4348" r="-454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/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5" t="-9091" r="-2326" b="-3636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9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/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blipFill>
                <a:blip r:embed="rId4"/>
                <a:stretch>
                  <a:fillRect l="-4651" t="-4545" r="-4651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/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blipFill>
                <a:blip r:embed="rId5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/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/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blipFill>
                <a:blip r:embed="rId7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/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blipFill>
                <a:blip r:embed="rId8"/>
                <a:stretch>
                  <a:fillRect l="-980" t="-4348" r="-2451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/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9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SGD </a:t>
            </a:r>
            <a:r>
              <a:rPr lang="ru-RU" dirty="0"/>
              <a:t>и метод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131290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D02D29-3306-CA49-B5A6-F6B79BFD47C8}"/>
              </a:ext>
            </a:extLst>
          </p:cNvPr>
          <p:cNvGrpSpPr/>
          <p:nvPr/>
        </p:nvGrpSpPr>
        <p:grpSpPr>
          <a:xfrm>
            <a:off x="304800" y="971550"/>
            <a:ext cx="6019800" cy="3761678"/>
            <a:chOff x="304800" y="971550"/>
            <a:chExt cx="6019800" cy="3761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4537E0-DB1C-9B47-9C80-393428B0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71550"/>
              <a:ext cx="6019800" cy="3761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964A-0A94-1740-834D-9899FED66FA4}"/>
                </a:ext>
              </a:extLst>
            </p:cNvPr>
            <p:cNvSpPr txBox="1"/>
            <p:nvPr/>
          </p:nvSpPr>
          <p:spPr>
            <a:xfrm>
              <a:off x="762000" y="1015484"/>
              <a:ext cx="17931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descent</a:t>
              </a:r>
              <a:endParaRPr lang="en-T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9A3607-A232-3B4A-BE7A-008FFB800A53}"/>
                </a:ext>
              </a:extLst>
            </p:cNvPr>
            <p:cNvSpPr txBox="1"/>
            <p:nvPr/>
          </p:nvSpPr>
          <p:spPr>
            <a:xfrm>
              <a:off x="1600200" y="2952750"/>
              <a:ext cx="27933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Stochastic Gradient descent</a:t>
              </a:r>
              <a:endParaRPr lang="en-T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88F2B-DB16-F648-9D3B-2505CDCF1206}"/>
                </a:ext>
              </a:extLst>
            </p:cNvPr>
            <p:cNvSpPr txBox="1"/>
            <p:nvPr/>
          </p:nvSpPr>
          <p:spPr>
            <a:xfrm>
              <a:off x="3326547" y="1015484"/>
              <a:ext cx="28686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Mini-Batch Gradient descent</a:t>
              </a:r>
              <a:endParaRPr lang="en-TR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ADC3CB-64D7-A54B-91D2-211E6D3A6673}"/>
              </a:ext>
            </a:extLst>
          </p:cNvPr>
          <p:cNvSpPr txBox="1"/>
          <p:nvPr/>
        </p:nvSpPr>
        <p:spPr>
          <a:xfrm>
            <a:off x="6081225" y="1500044"/>
            <a:ext cx="29251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Mini-batch gradient descent: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небольшую случайно выбранную партию обучающих примеров за итерацию.</a:t>
            </a:r>
          </a:p>
          <a:p>
            <a:pPr algn="l"/>
            <a:endParaRPr lang="ru-RU" sz="1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ru-RU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Стохастический градиентный спуск (</a:t>
            </a:r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SGD):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только один случайно выбранный обучающий пример за итерацию.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батчам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  <a:ln>
            <a:noFill/>
          </a:ln>
          <a:effectLst>
            <a:softEdge rad="59432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6A7FC-94FB-4E89-321A-6F88F14C549E}"/>
              </a:ext>
            </a:extLst>
          </p:cNvPr>
          <p:cNvSpPr txBox="1"/>
          <p:nvPr/>
        </p:nvSpPr>
        <p:spPr>
          <a:xfrm>
            <a:off x="5762989" y="1968557"/>
            <a:ext cx="3258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𝐿 =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... + 𝐿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функция – сумма </a:t>
            </a:r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лоссов</a:t>
            </a:r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 нескольких примерах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A4EBB-8EA0-8920-D372-AD285E002D74}"/>
              </a:ext>
            </a:extLst>
          </p:cNvPr>
          <p:cNvSpPr txBox="1"/>
          <p:nvPr/>
        </p:nvSpPr>
        <p:spPr>
          <a:xfrm>
            <a:off x="5762989" y="3191719"/>
            <a:ext cx="3152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𝑡=3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. 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T-1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F3ECE-0551-424F-9824-1AE959D32701}"/>
              </a:ext>
            </a:extLst>
          </p:cNvPr>
          <p:cNvSpPr txBox="1"/>
          <p:nvPr/>
        </p:nvSpPr>
        <p:spPr>
          <a:xfrm>
            <a:off x="5762989" y="903056"/>
            <a:ext cx="25238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Размер </a:t>
            </a:r>
            <a:r>
              <a:rPr lang="ru-RU" b="1" dirty="0" err="1"/>
              <a:t>батча</a:t>
            </a:r>
            <a:r>
              <a:rPr lang="ru-RU" b="1" dirty="0"/>
              <a:t>?</a:t>
            </a:r>
          </a:p>
          <a:p>
            <a:r>
              <a:rPr lang="ru-RU" sz="1400" dirty="0"/>
              <a:t>Влияет на </a:t>
            </a:r>
            <a:r>
              <a:rPr lang="ru-RU" sz="1400" dirty="0" err="1"/>
              <a:t>батч</a:t>
            </a:r>
            <a:r>
              <a:rPr lang="ru-RU" sz="1400" dirty="0"/>
              <a:t> нормализацию</a:t>
            </a:r>
          </a:p>
          <a:p>
            <a:r>
              <a:rPr lang="en-US" sz="1400" dirty="0"/>
              <a:t>[8, 16, 32, 64]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53873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</a:t>
            </a:r>
            <a:r>
              <a:rPr lang="ru-RU" dirty="0"/>
              <a:t>В чем проблема?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B825CB-9FF7-E423-26FE-03A2E047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7" y="1095900"/>
            <a:ext cx="4356493" cy="387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80209-DD55-A1E2-5E99-D7893B9C7F32}"/>
              </a:ext>
            </a:extLst>
          </p:cNvPr>
          <p:cNvSpPr txBox="1"/>
          <p:nvPr/>
        </p:nvSpPr>
        <p:spPr>
          <a:xfrm>
            <a:off x="4664657" y="1272388"/>
            <a:ext cx="435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Необходимо делать много шагов, чтобы сойтись к оптимальному значению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92980-DF1F-2339-CAD4-4197D9C18413}"/>
              </a:ext>
            </a:extLst>
          </p:cNvPr>
          <p:cNvSpPr txBox="1"/>
          <p:nvPr/>
        </p:nvSpPr>
        <p:spPr>
          <a:xfrm>
            <a:off x="4389664" y="456506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747C7-5C16-C37D-7677-1AFC1491B4F8}"/>
              </a:ext>
            </a:extLst>
          </p:cNvPr>
          <p:cNvSpPr txBox="1"/>
          <p:nvPr/>
        </p:nvSpPr>
        <p:spPr>
          <a:xfrm>
            <a:off x="122465" y="135750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78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Физика спешит на помощь!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D7B8D-402A-5305-44C9-C7399EAD78BC}"/>
              </a:ext>
            </a:extLst>
          </p:cNvPr>
          <p:cNvSpPr txBox="1"/>
          <p:nvPr/>
        </p:nvSpPr>
        <p:spPr>
          <a:xfrm>
            <a:off x="4572000" y="4741870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F8A0D-951D-265D-E4F4-8A11710AE348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6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/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/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1B5074-3938-41ED-CAA3-953F50878160}"/>
              </a:ext>
            </a:extLst>
          </p:cNvPr>
          <p:cNvSpPr txBox="1"/>
          <p:nvPr/>
        </p:nvSpPr>
        <p:spPr>
          <a:xfrm>
            <a:off x="4572000" y="4672156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8061-3AA5-C142-6A0F-521EC6C441E5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572000" y="4760735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)︀−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467891" y="4760735"/>
            <a:ext cx="50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37F58-81B0-2B47-9AB4-8A4F3501CDDA}"/>
              </a:ext>
            </a:extLst>
          </p:cNvPr>
          <p:cNvSpPr txBox="1"/>
          <p:nvPr/>
        </p:nvSpPr>
        <p:spPr>
          <a:xfrm>
            <a:off x="5364392" y="4417345"/>
            <a:ext cx="376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https://distill.pub/2017/momentum/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6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RMSprop, </a:t>
            </a:r>
            <a:r>
              <a:rPr lang="en-US" dirty="0" err="1"/>
              <a:t>Adagrad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Adadelta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89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75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- это алгоритм градиентной оптимизации, который адаптирует скорость обучения к параметрам, выполняя меньшие обновления (т.е. низкие скорости обучения) для параметров, связанных с часто встречающимися признаками, и большие обновления (т.е. высокие скорости обучения) для параметров, связанных с нечастыми признаками. 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По этой причине он хорошо подходит для работы с разреженными данными.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/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blipFill>
                <a:blip r:embed="rId3"/>
                <a:stretch>
                  <a:fillRect l="-3106" r="-4348" b="-2903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/>
              <p:nvPr/>
            </p:nvSpPr>
            <p:spPr>
              <a:xfrm>
                <a:off x="5006407" y="2953118"/>
                <a:ext cx="255377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07" y="2953118"/>
                <a:ext cx="2553776" cy="385555"/>
              </a:xfrm>
              <a:prstGeom prst="rect">
                <a:avLst/>
              </a:prstGeom>
              <a:blipFill>
                <a:blip r:embed="rId4"/>
                <a:stretch>
                  <a:fillRect l="-2475" r="-495" b="-1562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/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blipFill>
                <a:blip r:embed="rId5"/>
                <a:stretch>
                  <a:fillRect l="-2058" r="-412" b="-317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8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r>
              <a:rPr lang="en-US" dirty="0"/>
              <a:t>: </a:t>
            </a:r>
            <a:r>
              <a:rPr lang="ru-RU" dirty="0"/>
              <a:t>недостатки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81000" y="1123950"/>
            <a:ext cx="852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Основным недостатком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является накопление квадратичных градиентов в знаменателе: поскольку каждый добавленный член положителен, накопленная сумма продолжает расти в процессе обучения.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Это, в свою очередь, приводит к тому, что скорость обучения уменьшается и в конечном итоге становится бесконечно малой, и в этот момент алгоритм уже не способен приобретать дополнительную информацию.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Таким образом он может перестать сходится вообще, просто зависнув «где-то», даже не придя в локальный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269887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19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Модифицируем идею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всё так же собираемся обновлять меньше веса, которые слишком часто обновляются, но вместо полной суммы обновлений, будем использовать усреднённый по истории квадрат градиента. </a:t>
            </a:r>
          </a:p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Будем использовать экспоненциально затухающее бегущее среднее.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4" y="2345892"/>
            <a:ext cx="6506936" cy="1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5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265235"/>
            <a:ext cx="6506936" cy="119833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EF3F2E-2132-1F5F-48C4-99D11332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2381096"/>
            <a:ext cx="8077200" cy="21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Продвинутые методы оптимизации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Adadelta</a:t>
            </a:r>
            <a:endParaRPr dirty="0"/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C4792-E2B0-E8B3-CC00-03C1FB8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771"/>
            <a:ext cx="7772400" cy="2780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/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Модифицируем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RMSprop: 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будем обновлять параметры не в 2 этапа, а в 3. Сначала накапливаем квадрат градиента, затем обновляем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и далее обновляем </a:t>
                </a:r>
                <a:r>
                  <a:rPr lang="en-US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RMS. </a:t>
                </a:r>
                <a:endParaRPr lang="ru-RU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blipFill>
                <a:blip r:embed="rId4"/>
                <a:stretch>
                  <a:fillRect l="-304" t="-2128" b="-12766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03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Adam </a:t>
            </a:r>
            <a:r>
              <a:rPr lang="ru-RU" sz="4900" dirty="0"/>
              <a:t>и </a:t>
            </a:r>
            <a:r>
              <a:rPr lang="en-US" sz="4900" dirty="0" err="1"/>
              <a:t>AdamW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281476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F2E30-86A9-EC5A-DA9E-7B7FF20865AF}"/>
              </a:ext>
            </a:extLst>
          </p:cNvPr>
          <p:cNvSpPr txBox="1"/>
          <p:nvPr/>
        </p:nvSpPr>
        <p:spPr>
          <a:xfrm>
            <a:off x="500549" y="1063275"/>
            <a:ext cx="8110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adaptive moment estimation,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ещё один оптимизационный алгоритм. Он сочетает в себе и идею накопления движения и идею более слабого обновления весов для типичных признаков.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E67E7F9-8EE6-ECA0-4E65-200F0848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9" y="2120114"/>
            <a:ext cx="2897839" cy="830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9963A5-E63D-6925-B6F7-A9810D11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30" y="2120114"/>
            <a:ext cx="1814984" cy="147592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1D3B8850-279A-4704-A051-2B032E69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9" y="3440878"/>
            <a:ext cx="2897839" cy="8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AdamW</a:t>
            </a:r>
            <a:r>
              <a:rPr lang="en-US" dirty="0"/>
              <a:t> = Adam + weight decay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ED876-CFA5-1969-48E4-DE38D7A9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80" y="639941"/>
            <a:ext cx="500364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  <p:pic>
        <p:nvPicPr>
          <p:cNvPr id="4" name="Рисунок 3" descr="Изображение выглядит как текст, электроника, векторная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3CEA4C-5FAF-CC91-A3B1-2782ACA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7750"/>
            <a:ext cx="393700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4A6EF2-1880-7174-7C14-B546E4FC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9" y="1047750"/>
            <a:ext cx="393700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SAM-optimizer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14916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SHARPNESS-AWARE MINIMIZATION</a:t>
            </a:r>
            <a:endParaRPr dirty="0"/>
          </a:p>
        </p:txBody>
      </p:sp>
      <p:pic>
        <p:nvPicPr>
          <p:cNvPr id="4" name="Рисунок 3" descr="Изображение выглядит как наружный объект, вертушка&#10;&#10;Автоматически созданное описание">
            <a:extLst>
              <a:ext uri="{FF2B5EF4-FFF2-40B4-BE49-F238E27FC236}">
                <a16:creationId xmlns:a16="http://schemas.microsoft.com/office/drawing/2014/main" id="{4AB368F7-EE1F-D4D3-0CE8-FCD40251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23" y="847641"/>
            <a:ext cx="4702822" cy="205748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BA3924-9A99-F8DD-46C4-8B50D785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5" y="2229708"/>
            <a:ext cx="4178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Как учится </a:t>
            </a:r>
            <a:r>
              <a:rPr lang="ru-RU" sz="1900" b="1" dirty="0" err="1"/>
              <a:t>нейросеть</a:t>
            </a:r>
            <a:r>
              <a:rPr lang="ru-RU" sz="1900" b="1" dirty="0"/>
              <a:t> – обратное распространение ошибки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https://www.youtube.com/watch?v=f9oDe4Yq4E0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https://www.youtube.com/watch?v=JwpFvFpbOGc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https://www.youtube.com/watch?v=rP_k8cpsNWY</a:t>
            </a:r>
            <a:r>
              <a:rPr lang="en-US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Обзор оптимизаторов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https://habr.com/ru/articles/318970/</a:t>
            </a:r>
            <a:r>
              <a:rPr lang="ru-RU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https://habr.com/ru/companies/skillfactory/articles/552394/</a:t>
            </a:r>
            <a:r>
              <a:rPr lang="ru-RU" sz="1300" dirty="0"/>
              <a:t> </a:t>
            </a: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Влияние момента на обучение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https://distill.pub/2017/momentum/</a:t>
            </a:r>
            <a:r>
              <a:rPr lang="en-US" sz="14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</a:t>
            </a:r>
            <a:r>
              <a:rPr lang="ru-RU" dirty="0" err="1"/>
              <a:t>вебинары</a:t>
            </a:r>
            <a:br>
              <a:rPr lang="ru-RU" dirty="0"/>
            </a:br>
            <a:r>
              <a:rPr lang="en-US" sz="1800" dirty="0"/>
              <a:t>05.12 – </a:t>
            </a:r>
            <a:r>
              <a:rPr lang="en-US" sz="1800" dirty="0" err="1"/>
              <a:t>PyTorch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Продвинутые методы машинного обучения</a:t>
            </a: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>
                <a:latin typeface="Roboto"/>
                <a:cs typeface="Roboto"/>
              </a:rPr>
              <a:t>Deep Learning</a:t>
            </a:r>
            <a:endParaRPr lang="en-US" sz="1400" spc="-1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Сбор данных. Анализ текстовых данных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Дополнительные 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Adadelta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Adagrad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RMSprop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SGD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C19897-C658-D047-A9B1-7FA5523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44" y="1295400"/>
            <a:ext cx="3835400" cy="2552700"/>
          </a:xfrm>
          <a:prstGeom prst="rect">
            <a:avLst/>
          </a:prstGeom>
        </p:spPr>
      </p:pic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AdamW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175037669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Необходимо для обучения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Улучшить понимание устройства функции потерь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подбирать нужный оптимизатор в зависимости от задачи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Постановка задачи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Зачем нам оптимизатор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https://www.youtube.com/watch?v=f9oDe4Yq4E0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9769</TotalTime>
  <Words>1284</Words>
  <Application>Microsoft Macintosh PowerPoint</Application>
  <PresentationFormat>On-screen Show (16:9)</PresentationFormat>
  <Paragraphs>243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Cambria Math</vt:lpstr>
      <vt:lpstr>Helvetica</vt:lpstr>
      <vt:lpstr>roboto</vt:lpstr>
      <vt:lpstr>roboto</vt:lpstr>
      <vt:lpstr>Symbol</vt:lpstr>
      <vt:lpstr>Office Theme</vt:lpstr>
      <vt:lpstr>ML Professional Продвинутые методы оптимизации</vt:lpstr>
      <vt:lpstr>Проверить, идет ли запись</vt:lpstr>
      <vt:lpstr>ML Professional Продвинутые методы оптимизации</vt:lpstr>
      <vt:lpstr>Правила вебинара</vt:lpstr>
      <vt:lpstr>Карта курса</vt:lpstr>
      <vt:lpstr>Маршрут вебинара</vt:lpstr>
      <vt:lpstr>Смысл</vt:lpstr>
      <vt:lpstr>  Постановка задачи  Зачем нам оптимизатор</vt:lpstr>
      <vt:lpstr>Обучение нейросети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Градиентный спуск</vt:lpstr>
      <vt:lpstr>Градиентный спуск</vt:lpstr>
      <vt:lpstr>SGD и метод моментов</vt:lpstr>
      <vt:lpstr>Градиентный спуск</vt:lpstr>
      <vt:lpstr>Градиентный спуск по батчам</vt:lpstr>
      <vt:lpstr>SGD В чем проблема?</vt:lpstr>
      <vt:lpstr>Физика спешит на помощь!</vt:lpstr>
      <vt:lpstr>SGD with momentum</vt:lpstr>
      <vt:lpstr>SGD with momentum</vt:lpstr>
      <vt:lpstr>SGD with Nesterov momentum</vt:lpstr>
      <vt:lpstr>Вопросы?</vt:lpstr>
      <vt:lpstr>RMSprop, Adagrad и Adadelta</vt:lpstr>
      <vt:lpstr>Adagrad</vt:lpstr>
      <vt:lpstr>Adagrad: недостатки</vt:lpstr>
      <vt:lpstr>RMSprop</vt:lpstr>
      <vt:lpstr>RMSprop</vt:lpstr>
      <vt:lpstr>Adadelta</vt:lpstr>
      <vt:lpstr>Вопросы?</vt:lpstr>
      <vt:lpstr>Adam и AdamW</vt:lpstr>
      <vt:lpstr>Adam</vt:lpstr>
      <vt:lpstr>AdamW = Adam + weight decay</vt:lpstr>
      <vt:lpstr>Сравнение алгоритмов</vt:lpstr>
      <vt:lpstr>Вопросы?</vt:lpstr>
      <vt:lpstr>SAM-optimizer</vt:lpstr>
      <vt:lpstr>SHARPNESS-AWARE MINIMIZATION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05.12 – PyTorch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85</cp:revision>
  <dcterms:created xsi:type="dcterms:W3CDTF">2023-10-10T14:19:39Z</dcterms:created>
  <dcterms:modified xsi:type="dcterms:W3CDTF">2023-11-23T16:44:32Z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